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8" r:id="rId4"/>
    <p:sldId id="257" r:id="rId5"/>
    <p:sldId id="262" r:id="rId6"/>
    <p:sldId id="259" r:id="rId7"/>
    <p:sldId id="263" r:id="rId8"/>
    <p:sldId id="260" r:id="rId9"/>
    <p:sldId id="261" r:id="rId10"/>
    <p:sldId id="26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85D25-A409-3243-0CE7-D0D7D6CA3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D526B-8044-27C3-BEF8-4E820A53B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015D4-7FE8-6D7A-E781-F7C6AC6D2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44E6-A9C7-40FD-91D2-E2DFFDD1AA8F}" type="datetimeFigureOut">
              <a:rPr lang="en-US" smtClean="0"/>
              <a:t>02-Sep-24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2E6F4-5B35-D195-D4EF-0B82BF2D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065E-D28F-D3D8-BF11-ECB2A649D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AAFF3-23F6-4AAE-AAA9-8199916B3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25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61787-96AA-449F-7D16-B4E653E1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2377C-2114-B45B-3C5A-17B64E64B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FAEF1-B5BC-90DB-5408-EE36BA556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44E6-A9C7-40FD-91D2-E2DFFDD1AA8F}" type="datetimeFigureOut">
              <a:rPr lang="en-US" smtClean="0"/>
              <a:t>02-Sep-24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A6037-9820-3BFA-7FC1-1D05D66AE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CDCB5-D37C-D6C3-EF9F-2B17BABE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AAFF3-23F6-4AAE-AAA9-8199916B3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75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9C4FC1-5DEA-D036-980A-6BAC82388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7A2580-5B83-BA4A-6E05-6DFE2068B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C9C40-56DD-45EF-0664-D0ABEFE8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44E6-A9C7-40FD-91D2-E2DFFDD1AA8F}" type="datetimeFigureOut">
              <a:rPr lang="en-US" smtClean="0"/>
              <a:t>02-Sep-24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72E06-2095-BD6B-A105-59B05B18B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C8E19-A41C-527F-9450-9CC105F2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AAFF3-23F6-4AAE-AAA9-8199916B3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12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7CD03-D44F-D9FC-10A4-B2668DD6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8DA8A-D278-1DE0-6DA8-3561E9D51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DCD9A-F7D7-89F6-7397-69ABC6D6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44E6-A9C7-40FD-91D2-E2DFFDD1AA8F}" type="datetimeFigureOut">
              <a:rPr lang="en-US" smtClean="0"/>
              <a:t>02-Sep-24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3D330-E7EC-34D1-1EB0-6BBD4060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7CEC7-FE1B-9D10-9B60-0686AA11A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AAFF3-23F6-4AAE-AAA9-8199916B3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99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F3C6F-3257-6C1E-7EBB-07051EEE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49695-619F-3C1B-1BB6-2625EF317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C7F9E-379C-2DC0-4B1E-D1881E66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44E6-A9C7-40FD-91D2-E2DFFDD1AA8F}" type="datetimeFigureOut">
              <a:rPr lang="en-US" smtClean="0"/>
              <a:t>02-Sep-24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CA1E5-D464-263C-BF41-6CB065C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BDF04-8046-8D33-5911-63B2A9AE7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AAFF3-23F6-4AAE-AAA9-8199916B3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5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6ABC-F63A-C84A-B362-D50E806F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8F8E4-AB7D-EFD8-2A63-5C80C06E1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43612-551A-B24D-615E-EECE791A4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3D849-26F6-F170-65B6-A3AF8850E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44E6-A9C7-40FD-91D2-E2DFFDD1AA8F}" type="datetimeFigureOut">
              <a:rPr lang="en-US" smtClean="0"/>
              <a:t>02-Sep-24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E9C3D-909B-52A4-B780-7B2B9D52A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FF828-3D2F-910C-75D1-ED66F0F8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AAFF3-23F6-4AAE-AAA9-8199916B3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1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D6966-6736-83BB-EFBD-6B2F01EA2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B57AA-C196-04C9-FDCE-D754FE115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A0154-B933-34D8-BD9E-F04118845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B07E8-ADAA-1B04-8E07-0BEC56156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E757C4-4686-6A19-56AF-A30D6ACBE6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4B9FC3-D37F-7104-834F-475941FB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44E6-A9C7-40FD-91D2-E2DFFDD1AA8F}" type="datetimeFigureOut">
              <a:rPr lang="en-US" smtClean="0"/>
              <a:t>02-Sep-24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585AE-F99D-09EF-A591-D74E34BF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2EC782-6BBA-BB6C-DEF0-A92A28540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AAFF3-23F6-4AAE-AAA9-8199916B3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55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1E7FD-BBD0-B814-930E-8B3A749C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93649-D191-F7C3-849C-0EE321704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44E6-A9C7-40FD-91D2-E2DFFDD1AA8F}" type="datetimeFigureOut">
              <a:rPr lang="en-US" smtClean="0"/>
              <a:t>02-Sep-24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144FD-7908-2BFB-837B-B668023B8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D2312-704D-BB46-8BD6-32827BD9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AAFF3-23F6-4AAE-AAA9-8199916B3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6F7D4C-BB6B-058F-F148-65B8E7FBB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44E6-A9C7-40FD-91D2-E2DFFDD1AA8F}" type="datetimeFigureOut">
              <a:rPr lang="en-US" smtClean="0"/>
              <a:t>02-Sep-24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F7B44-3FFA-9FE0-0F55-5ED0FF39A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BD038-5348-AB44-7F6B-2FE500FFF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AAFF3-23F6-4AAE-AAA9-8199916B3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41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CB3C0-A341-B6F6-7AA2-E3FB1D8F3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B3B3E-4D5B-1FA3-6ABE-98E09D49E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716CD-5282-8FE1-5DE2-4856DE92C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A5015-3DBF-0029-D249-739F13A32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44E6-A9C7-40FD-91D2-E2DFFDD1AA8F}" type="datetimeFigureOut">
              <a:rPr lang="en-US" smtClean="0"/>
              <a:t>02-Sep-24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E7AAD-A41A-B98A-315D-A225FD01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87AA5-B200-28C6-074E-147F7F9D9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AAFF3-23F6-4AAE-AAA9-8199916B3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70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2DA6-FCB5-9BA7-4F59-8EED9F5C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60720-38AC-C518-8B28-F159D3AA4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50DF9-D5BA-5048-8DB8-CE99ABB1C9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AE862-9D00-5558-7C81-AB3780265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44E6-A9C7-40FD-91D2-E2DFFDD1AA8F}" type="datetimeFigureOut">
              <a:rPr lang="en-US" smtClean="0"/>
              <a:t>02-Sep-24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7D9A1-58D3-22DA-C29E-ED266DFF5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95F95-3A15-A9F9-08B4-67B95B204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AAFF3-23F6-4AAE-AAA9-8199916B3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65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7DCAF9-1D98-B4BC-FC07-541502F0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10802-E009-4C3E-416C-8E949E9AE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A9304-904B-2184-33A5-6C31ACF1D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744E6-A9C7-40FD-91D2-E2DFFDD1AA8F}" type="datetimeFigureOut">
              <a:rPr lang="en-US" smtClean="0"/>
              <a:t>02-Sep-24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32383-1EEA-068F-1B2F-2F3008C447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A388F-4817-2D2F-D3A1-B7A5E416D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AAFF3-23F6-4AAE-AAA9-8199916B3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8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direct?event=video_description&amp;redir_token=QUFFLUhqa0RESXFvNWhkY2tDZjNDZWQtdWFyQTdRY3RSUXxBQ3Jtc0tuc0ozTkdRY1UxbW1CdWhqek1sTVpfRlEzVWFWSDNRNGNIVC10X0tNQnc3Y3VwdDFhU1Q0UnBDcVhjbFp6ZUpOS2ljNF91Tm1SeVlmMjRuV1JMNWRBMEJPR3FlWjJzaDljcExYUFhMUTdMX3FNc1NwMA&amp;q=https%3A%2F%2Fwww.asf.alaska.edu%2F&amp;v=R-t2utzo7mg" TargetMode="External"/><Relationship Id="rId2" Type="http://schemas.openxmlformats.org/officeDocument/2006/relationships/hyperlink" Target="https://urs.earthdata.nasa.gov/users/new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5AC0C2-F6AB-AF2B-83D7-FB938EDAD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18434"/>
          </a:xfrm>
          <a:ln>
            <a:noFill/>
          </a:ln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IN" sz="3600" dirty="0">
                <a:solidFill>
                  <a:schemeClr val="tx2">
                    <a:lumMod val="50000"/>
                  </a:schemeClr>
                </a:solidFill>
              </a:rPr>
              <a:t>                     </a:t>
            </a:r>
            <a:r>
              <a:rPr lang="en-IN" sz="4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Guwahati </a:t>
            </a:r>
            <a:br>
              <a:rPr lang="en-IN" sz="4400" dirty="0"/>
            </a:br>
            <a:r>
              <a:rPr lang="en-IN" sz="4400" b="1" dirty="0"/>
              <a:t>                                  </a:t>
            </a:r>
            <a:r>
              <a:rPr lang="en-IN" sz="27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Civil Engineering</a:t>
            </a:r>
            <a:br>
              <a:rPr lang="en-IN" sz="27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27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2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br>
              <a:rPr lang="en-IN" sz="4800" b="1" dirty="0"/>
            </a:br>
            <a:br>
              <a:rPr lang="en-IN" sz="4400" b="1" dirty="0"/>
            </a:br>
            <a:r>
              <a:rPr lang="en-IN" sz="4400" b="1" dirty="0"/>
              <a:t>              </a:t>
            </a:r>
            <a:br>
              <a:rPr lang="en-IN" sz="4400" b="1" dirty="0"/>
            </a:br>
            <a:br>
              <a:rPr lang="en-IN" sz="4400" b="1" dirty="0"/>
            </a:br>
            <a:br>
              <a:rPr lang="en-IN" sz="4400" b="1" dirty="0"/>
            </a:br>
            <a:r>
              <a:rPr lang="en-IN" sz="4400" b="1" dirty="0"/>
              <a:t>                      </a:t>
            </a: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SUBMITED BY-</a:t>
            </a:r>
            <a:b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MANISH BHAGAT             ROLL NO – 234104617</a:t>
            </a:r>
            <a:b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</a:t>
            </a:r>
            <a:b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SUBMITED TO</a:t>
            </a:r>
            <a:r>
              <a:rPr lang="en-IN" sz="2000" b="1" dirty="0">
                <a:latin typeface="TechnicLite" panose="00000400000000000000" pitchFamily="2" charset="2"/>
                <a:cs typeface="Times New Roman" panose="02020603050405020304" pitchFamily="18" charset="0"/>
              </a:rPr>
              <a:t> –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Subasih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Dutta</a:t>
            </a:r>
            <a:b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(Professor Water resource Engineering and Management)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B325A-C5F6-AB1C-9E96-6D728E976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262" y="1686322"/>
            <a:ext cx="2653921" cy="266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22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C5532-27B0-5225-D54D-27AFB415E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546" y="923193"/>
            <a:ext cx="8494801" cy="59348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4B6E16-3B8D-6C16-FC40-30F40D86A7AE}"/>
              </a:ext>
            </a:extLst>
          </p:cNvPr>
          <p:cNvSpPr/>
          <p:nvPr/>
        </p:nvSpPr>
        <p:spPr>
          <a:xfrm>
            <a:off x="0" y="0"/>
            <a:ext cx="12192000" cy="92319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atin typeface="Arial Black" panose="020B0A04020102020204" pitchFamily="34" charset="0"/>
                <a:cs typeface="Times New Roman" panose="02020603050405020304" pitchFamily="18" charset="0"/>
              </a:rPr>
              <a:t>SOURCE FOR SENTINEL DATASET</a:t>
            </a:r>
            <a:endParaRPr lang="en-US" sz="3600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0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6BE470-BFA2-A989-692D-A4531466F8D3}"/>
              </a:ext>
            </a:extLst>
          </p:cNvPr>
          <p:cNvSpPr txBox="1"/>
          <p:nvPr/>
        </p:nvSpPr>
        <p:spPr>
          <a:xfrm>
            <a:off x="0" y="102870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 Introduction to SAR Data https://earthdata.adobeconnect.com/p21n0thk15bz/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 Applications of SAR Data in GIS Environments https://earthdata.adobeconnect.com/potfhk9heoyk/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 Sentinel-1 On-Demand RTC Processing https://earthdata.adobeconnect.com/pjddg6rvg2g2/ EdX Alaska - Free! (Verified Certificate for $199 USD)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 Synthetic Aperture Radar: Hazards https://www.edx.org/course/sar-hazards Next session starts September 7, 2021 The SAR Handbook Comprehensive Methodologies for Forest Monitoring and Biomass Estimation DOI: 10.25966/nr2c-s697 Published April, 2019 Open Access! Polarimetric Synthetic Aperture Radar Principles and Application Domains: Forest, agriculture, cryosphere, urban and oceans DOI: 10.1007/978-3-030-56504-6 Published March 21, 2021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AD87E5-2173-3C04-FCA1-C906F022225A}"/>
              </a:ext>
            </a:extLst>
          </p:cNvPr>
          <p:cNvSpPr/>
          <p:nvPr/>
        </p:nvSpPr>
        <p:spPr>
          <a:xfrm>
            <a:off x="0" y="0"/>
            <a:ext cx="12192000" cy="92319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SAR Resources </a:t>
            </a:r>
            <a:endParaRPr lang="en-US" sz="3600"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951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6C4689-24D1-87A4-5577-CF0F5D4DDFBB}"/>
              </a:ext>
            </a:extLst>
          </p:cNvPr>
          <p:cNvSpPr txBox="1"/>
          <p:nvPr/>
        </p:nvSpPr>
        <p:spPr>
          <a:xfrm>
            <a:off x="0" y="646331"/>
            <a:ext cx="12192000" cy="21236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Dam safety monitoring by Satellite Interferometric Synthetic Aperture </a:t>
            </a:r>
            <a:r>
              <a:rPr lang="en-IN" sz="44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InSAR</a:t>
            </a:r>
            <a:r>
              <a:rPr lang="en-IN" sz="4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remote sensing</a:t>
            </a:r>
            <a:r>
              <a:rPr lang="en-US" sz="4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D2D7A-6C47-DB60-E619-42B73948A2C0}"/>
              </a:ext>
            </a:extLst>
          </p:cNvPr>
          <p:cNvSpPr txBox="1"/>
          <p:nvPr/>
        </p:nvSpPr>
        <p:spPr>
          <a:xfrm>
            <a:off x="3780692" y="0"/>
            <a:ext cx="4325815" cy="64633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TOPIC-</a:t>
            </a:r>
          </a:p>
        </p:txBody>
      </p:sp>
    </p:spTree>
    <p:extLst>
      <p:ext uri="{BB962C8B-B14F-4D97-AF65-F5344CB8AC3E}">
        <p14:creationId xmlns:p14="http://schemas.microsoft.com/office/powerpoint/2010/main" val="166825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867BD0-5536-7404-57B6-759A2B65F45F}"/>
              </a:ext>
            </a:extLst>
          </p:cNvPr>
          <p:cNvSpPr/>
          <p:nvPr/>
        </p:nvSpPr>
        <p:spPr>
          <a:xfrm>
            <a:off x="0" y="0"/>
            <a:ext cx="12192000" cy="92319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atin typeface="Arial Black" panose="020B0A04020102020204" pitchFamily="34" charset="0"/>
                <a:cs typeface="Times New Roman" panose="02020603050405020304" pitchFamily="18" charset="0"/>
              </a:rPr>
              <a:t>STUDY AREA </a:t>
            </a:r>
            <a:endParaRPr lang="en-US" sz="3600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C02F7-B2E0-A8B3-88D4-5FB562386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25" y="923192"/>
            <a:ext cx="8075081" cy="5565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93D615-D05E-364A-8B98-58FCEB5F18C1}"/>
              </a:ext>
            </a:extLst>
          </p:cNvPr>
          <p:cNvSpPr txBox="1"/>
          <p:nvPr/>
        </p:nvSpPr>
        <p:spPr>
          <a:xfrm>
            <a:off x="1916925" y="6488723"/>
            <a:ext cx="2611315" cy="3692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Reference- Google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75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DBC027-9E84-405C-9D49-3D0CF0BEACE1}"/>
              </a:ext>
            </a:extLst>
          </p:cNvPr>
          <p:cNvSpPr/>
          <p:nvPr/>
        </p:nvSpPr>
        <p:spPr>
          <a:xfrm>
            <a:off x="0" y="0"/>
            <a:ext cx="12192000" cy="92319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atin typeface="Arial Black" panose="020B0A04020102020204" pitchFamily="34" charset="0"/>
                <a:cs typeface="Times New Roman" panose="02020603050405020304" pitchFamily="18" charset="0"/>
              </a:rPr>
              <a:t>DAMS IN TEESTA </a:t>
            </a:r>
            <a:endParaRPr lang="en-US" sz="3600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DA418-D5F5-E1DF-3AD9-DB0F549F7CC3}"/>
              </a:ext>
            </a:extLst>
          </p:cNvPr>
          <p:cNvSpPr txBox="1"/>
          <p:nvPr/>
        </p:nvSpPr>
        <p:spPr>
          <a:xfrm>
            <a:off x="562709" y="1195753"/>
            <a:ext cx="9821007" cy="4774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FA0132-D23D-8AFF-8A8E-D10DD7039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47281"/>
              </p:ext>
            </p:extLst>
          </p:nvPr>
        </p:nvGraphicFramePr>
        <p:xfrm>
          <a:off x="0" y="923192"/>
          <a:ext cx="12192000" cy="59348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46631286"/>
                    </a:ext>
                  </a:extLst>
                </a:gridCol>
                <a:gridCol w="2276546">
                  <a:extLst>
                    <a:ext uri="{9D8B030D-6E8A-4147-A177-3AD203B41FA5}">
                      <a16:colId xmlns:a16="http://schemas.microsoft.com/office/drawing/2014/main" val="4027241225"/>
                    </a:ext>
                  </a:extLst>
                </a:gridCol>
                <a:gridCol w="3819454">
                  <a:extLst>
                    <a:ext uri="{9D8B030D-6E8A-4147-A177-3AD203B41FA5}">
                      <a16:colId xmlns:a16="http://schemas.microsoft.com/office/drawing/2014/main" val="27352026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69324574"/>
                    </a:ext>
                  </a:extLst>
                </a:gridCol>
              </a:tblGrid>
              <a:tr h="2568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Project/Dam Name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Output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Dam Location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Powerhouse Location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extLst>
                  <a:ext uri="{0D108BD9-81ED-4DB2-BD59-A6C34878D82A}">
                    <a16:rowId xmlns:a16="http://schemas.microsoft.com/office/drawing/2014/main" val="2928063831"/>
                  </a:ext>
                </a:extLst>
              </a:tr>
              <a:tr h="505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Teesta -V Dam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510MW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Dikchu</a:t>
                      </a:r>
                      <a:r>
                        <a:rPr lang="en-US" sz="1400" kern="100" dirty="0">
                          <a:effectLst/>
                        </a:rPr>
                        <a:t>, Gangtok district, Sikkim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Balutar, Singtam, Gangtok district, Sikkim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extLst>
                  <a:ext uri="{0D108BD9-81ED-4DB2-BD59-A6C34878D82A}">
                    <a16:rowId xmlns:a16="http://schemas.microsoft.com/office/drawing/2014/main" val="446267920"/>
                  </a:ext>
                </a:extLst>
              </a:tr>
              <a:tr h="4523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Teesta III Dam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1200MW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Chungthang, Mangan district, Sikkim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Singhik, Mangan district, Sikkim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extLst>
                  <a:ext uri="{0D108BD9-81ED-4DB2-BD59-A6C34878D82A}">
                    <a16:rowId xmlns:a16="http://schemas.microsoft.com/office/drawing/2014/main" val="885755526"/>
                  </a:ext>
                </a:extLst>
              </a:tr>
              <a:tr h="505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Teesta Low Dam III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132MW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Rambi Bazar, Kalimpong district, West Bengal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Rambi Bazar, Kalimpong district, West Bengal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extLst>
                  <a:ext uri="{0D108BD9-81ED-4DB2-BD59-A6C34878D82A}">
                    <a16:rowId xmlns:a16="http://schemas.microsoft.com/office/drawing/2014/main" val="2541022115"/>
                  </a:ext>
                </a:extLst>
              </a:tr>
              <a:tr h="505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Teesta Low Dam IV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160MW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Kalijhora, Kalimpong district, West Bengal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Kalijhora, Kalimpong district, West Bengal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extLst>
                  <a:ext uri="{0D108BD9-81ED-4DB2-BD59-A6C34878D82A}">
                    <a16:rowId xmlns:a16="http://schemas.microsoft.com/office/drawing/2014/main" val="1072247800"/>
                  </a:ext>
                </a:extLst>
              </a:tr>
              <a:tr h="4523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Teesta Barrage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N/A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Gajoldoba, Jalpaiguri district, West Bengal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N/A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extLst>
                  <a:ext uri="{0D108BD9-81ED-4DB2-BD59-A6C34878D82A}">
                    <a16:rowId xmlns:a16="http://schemas.microsoft.com/office/drawing/2014/main" val="384160075"/>
                  </a:ext>
                </a:extLst>
              </a:tr>
              <a:tr h="6716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Barakhata Teesta Barrage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N/A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Goddimari, Barakhata, Nilphamari District, Bangladesh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N/A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extLst>
                  <a:ext uri="{0D108BD9-81ED-4DB2-BD59-A6C34878D82A}">
                    <a16:rowId xmlns:a16="http://schemas.microsoft.com/office/drawing/2014/main" val="1350915776"/>
                  </a:ext>
                </a:extLst>
              </a:tr>
              <a:tr h="4523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Teesta VI Dam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500MW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Sirwani, Singtam, Gangtok district, Sikkim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Pamphok, Namchi district, Sikkim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extLst>
                  <a:ext uri="{0D108BD9-81ED-4DB2-BD59-A6C34878D82A}">
                    <a16:rowId xmlns:a16="http://schemas.microsoft.com/office/drawing/2014/main" val="2349808473"/>
                  </a:ext>
                </a:extLst>
              </a:tr>
              <a:tr h="4523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Rangit III Dam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60MW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Legship, Gyalshing district, Sikkim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N/A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extLst>
                  <a:ext uri="{0D108BD9-81ED-4DB2-BD59-A6C34878D82A}">
                    <a16:rowId xmlns:a16="http://schemas.microsoft.com/office/drawing/2014/main" val="2123195989"/>
                  </a:ext>
                </a:extLst>
              </a:tr>
              <a:tr h="6716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Gati Hydropower Project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110MW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Between the town of Rorathang and Rongli, Pakyong District, Sikkim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N/A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extLst>
                  <a:ext uri="{0D108BD9-81ED-4DB2-BD59-A6C34878D82A}">
                    <a16:rowId xmlns:a16="http://schemas.microsoft.com/office/drawing/2014/main" val="159770246"/>
                  </a:ext>
                </a:extLst>
              </a:tr>
              <a:tr h="505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Dikchu River Hydroelectric Power Project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96MW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Dikchu, Gangtok district, Sikkim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N/A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extLst>
                  <a:ext uri="{0D108BD9-81ED-4DB2-BD59-A6C34878D82A}">
                    <a16:rowId xmlns:a16="http://schemas.microsoft.com/office/drawing/2014/main" val="2915719300"/>
                  </a:ext>
                </a:extLst>
              </a:tr>
              <a:tr h="505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Madhya Bharat Power Corporation Limited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96MW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Ranikhola, Gangtok district, Sikkim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Kumrek</a:t>
                      </a:r>
                      <a:r>
                        <a:rPr lang="en-US" sz="1400" kern="100" dirty="0">
                          <a:effectLst/>
                        </a:rPr>
                        <a:t>, </a:t>
                      </a:r>
                      <a:r>
                        <a:rPr lang="en-US" sz="1400" kern="100" dirty="0" err="1">
                          <a:effectLst/>
                        </a:rPr>
                        <a:t>Pakyong</a:t>
                      </a:r>
                      <a:r>
                        <a:rPr lang="en-US" sz="1400" kern="100" dirty="0">
                          <a:effectLst/>
                        </a:rPr>
                        <a:t> district, Sikkim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75" marR="8975" marT="8975" marB="8975"/>
                </a:tc>
                <a:extLst>
                  <a:ext uri="{0D108BD9-81ED-4DB2-BD59-A6C34878D82A}">
                    <a16:rowId xmlns:a16="http://schemas.microsoft.com/office/drawing/2014/main" val="2564092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448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1C4AC0-BE54-CF60-FBF1-FE74C5192CB6}"/>
              </a:ext>
            </a:extLst>
          </p:cNvPr>
          <p:cNvSpPr/>
          <p:nvPr/>
        </p:nvSpPr>
        <p:spPr>
          <a:xfrm>
            <a:off x="0" y="0"/>
            <a:ext cx="12192000" cy="92319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atin typeface="Arial Black" panose="020B0A04020102020204" pitchFamily="34" charset="0"/>
                <a:cs typeface="Times New Roman" panose="02020603050405020304" pitchFamily="18" charset="0"/>
              </a:rPr>
              <a:t>DAMS IN TEESTA </a:t>
            </a:r>
            <a:endParaRPr lang="en-US" sz="3600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B47D5-413E-DD4B-BA6A-B34B9E7FD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676" y="923192"/>
            <a:ext cx="8292647" cy="5864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211D3D-5E30-4C23-4908-85282D866B6D}"/>
              </a:ext>
            </a:extLst>
          </p:cNvPr>
          <p:cNvSpPr txBox="1"/>
          <p:nvPr/>
        </p:nvSpPr>
        <p:spPr>
          <a:xfrm>
            <a:off x="123092" y="3569677"/>
            <a:ext cx="2347546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Reference- USGS,QGIS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87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DD641C-AB79-3CAE-8D07-E35A90EA31E0}"/>
              </a:ext>
            </a:extLst>
          </p:cNvPr>
          <p:cNvSpPr/>
          <p:nvPr/>
        </p:nvSpPr>
        <p:spPr>
          <a:xfrm>
            <a:off x="0" y="0"/>
            <a:ext cx="12192000" cy="92319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atin typeface="Arial Black" panose="020B0A04020102020204" pitchFamily="34" charset="0"/>
                <a:cs typeface="Times New Roman" panose="02020603050405020304" pitchFamily="18" charset="0"/>
              </a:rPr>
              <a:t>TEESTA LOW DAM-III, IV </a:t>
            </a:r>
            <a:endParaRPr lang="en-US" sz="3600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ABEA87-6D3C-2C91-D484-DCFED0A7F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60" y="920570"/>
            <a:ext cx="7644081" cy="5550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14BE33-FA78-738B-A574-99F631F2D0FE}"/>
              </a:ext>
            </a:extLst>
          </p:cNvPr>
          <p:cNvSpPr txBox="1"/>
          <p:nvPr/>
        </p:nvSpPr>
        <p:spPr>
          <a:xfrm>
            <a:off x="1993761" y="6471135"/>
            <a:ext cx="2622201" cy="3692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Reference- Google Image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ACE67-61E4-0D55-8BE9-6D7FE179AA0F}"/>
              </a:ext>
            </a:extLst>
          </p:cNvPr>
          <p:cNvSpPr txBox="1"/>
          <p:nvPr/>
        </p:nvSpPr>
        <p:spPr>
          <a:xfrm>
            <a:off x="123092" y="3569677"/>
            <a:ext cx="2690446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Reference- Google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96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FCD4C2-90F6-9F45-D256-5C49F430ABD8}"/>
              </a:ext>
            </a:extLst>
          </p:cNvPr>
          <p:cNvSpPr/>
          <p:nvPr/>
        </p:nvSpPr>
        <p:spPr>
          <a:xfrm>
            <a:off x="0" y="0"/>
            <a:ext cx="12192000" cy="92319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atin typeface="Arial Black" panose="020B0A04020102020204" pitchFamily="34" charset="0"/>
                <a:cs typeface="Times New Roman" panose="02020603050405020304" pitchFamily="18" charset="0"/>
              </a:rPr>
              <a:t>TEESTA LOW DAM-III, IV </a:t>
            </a:r>
            <a:endParaRPr lang="en-US" sz="3600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342CB-C3EF-BEBC-7F5F-DA28EBD92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338" y="925403"/>
            <a:ext cx="8389362" cy="59325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6580D-958C-89DA-3389-27B17E2B6AAC}"/>
              </a:ext>
            </a:extLst>
          </p:cNvPr>
          <p:cNvSpPr txBox="1"/>
          <p:nvPr/>
        </p:nvSpPr>
        <p:spPr>
          <a:xfrm>
            <a:off x="123092" y="3569677"/>
            <a:ext cx="2162908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Reference- QGIS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67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5F763-1067-8E85-29A3-D87A03DB2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40" y="0"/>
            <a:ext cx="1007090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6B667A-25A5-BC77-E427-AC5AD8AE7240}"/>
              </a:ext>
            </a:extLst>
          </p:cNvPr>
          <p:cNvSpPr/>
          <p:nvPr/>
        </p:nvSpPr>
        <p:spPr>
          <a:xfrm>
            <a:off x="0" y="0"/>
            <a:ext cx="12192000" cy="92319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atin typeface="Arial Black" panose="020B0A04020102020204" pitchFamily="34" charset="0"/>
                <a:cs typeface="Times New Roman" panose="02020603050405020304" pitchFamily="18" charset="0"/>
              </a:rPr>
              <a:t>TEESTA RESERVOIR </a:t>
            </a:r>
            <a:endParaRPr lang="en-US" sz="3600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FDB5C-9DF1-4CCF-5947-DA9505BE2E2C}"/>
              </a:ext>
            </a:extLst>
          </p:cNvPr>
          <p:cNvSpPr txBox="1"/>
          <p:nvPr/>
        </p:nvSpPr>
        <p:spPr>
          <a:xfrm>
            <a:off x="123092" y="3569677"/>
            <a:ext cx="2690446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Reference- Google Image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B9EA76-30D7-3338-16BA-D05AFC2100E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096000" y="923192"/>
            <a:ext cx="199292" cy="4545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728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81D3D5-8213-078D-B4E5-FB2AEC451068}"/>
              </a:ext>
            </a:extLst>
          </p:cNvPr>
          <p:cNvSpPr/>
          <p:nvPr/>
        </p:nvSpPr>
        <p:spPr>
          <a:xfrm>
            <a:off x="0" y="0"/>
            <a:ext cx="12192000" cy="92319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atin typeface="Arial Black" panose="020B0A04020102020204" pitchFamily="34" charset="0"/>
                <a:cs typeface="Times New Roman" panose="02020603050405020304" pitchFamily="18" charset="0"/>
              </a:rPr>
              <a:t>SOURCE FOR SENTINEL DATASET</a:t>
            </a:r>
            <a:endParaRPr lang="en-US" sz="3600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1D81D-7D03-CD66-A645-2BEF1BCE157B}"/>
              </a:ext>
            </a:extLst>
          </p:cNvPr>
          <p:cNvSpPr txBox="1"/>
          <p:nvPr/>
        </p:nvSpPr>
        <p:spPr>
          <a:xfrm>
            <a:off x="1" y="923192"/>
            <a:ext cx="71393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NASA EARTH DATA (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https://urs.earthdata.nasa.gov/users/new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Alaska Satellite Facility (</a:t>
            </a:r>
            <a:r>
              <a:rPr lang="en-US" sz="2000" b="0" i="0" u="none" strike="noStrike" dirty="0">
                <a:solidFill>
                  <a:srgbClr val="3EA6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https://www.asf.alaska.edu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 (</a:t>
            </a:r>
            <a:r>
              <a:rPr lang="de-DE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 Generation using Sentinel-1 images in SNAP)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5A1C3A-E938-A7C7-F493-7F27F56C1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3101"/>
            <a:ext cx="9668489" cy="491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2555C5-A625-00DF-9C5F-4381C8F6E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8489" y="6364181"/>
            <a:ext cx="227720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96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491</Words>
  <Application>Microsoft Office PowerPoint</Application>
  <PresentationFormat>Widescreen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TechnicLite</vt:lpstr>
      <vt:lpstr>Times New Roman</vt:lpstr>
      <vt:lpstr>Office Theme</vt:lpstr>
      <vt:lpstr>                     Indian Institute of Technology Guwahati                                    Department of Civil Engineering                                              SUBMITED BY-                                             MANISH BHAGAT             ROLL NO – 234104617                                                                                                                                                                 SUBMITED TO – Dr. Subasih Dutta                                           (Professor Water resource Engineering and Management)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MANISH BHAGAT</dc:creator>
  <cp:lastModifiedBy>MANISH BHAGAT</cp:lastModifiedBy>
  <cp:revision>8</cp:revision>
  <dcterms:created xsi:type="dcterms:W3CDTF">2024-09-02T06:32:52Z</dcterms:created>
  <dcterms:modified xsi:type="dcterms:W3CDTF">2024-09-02T17:22:47Z</dcterms:modified>
</cp:coreProperties>
</file>